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79554EC-93FB-4D18-9FBA-E392E5F07F5F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18-3-26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9D5241A-1FB2-4672-A2FE-650A6BC948C1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82476F41-70DE-45EA-9CBD-CF917C2FD12A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18-3-26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4B7CB08-7505-4BC4-BE0A-D76AE58FBCBA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18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pl-PL" sz="3200" spc="-1" strike="noStrike">
              <a:latin typeface="Arial"/>
            </a:endParaRPr>
          </a:p>
        </p:txBody>
      </p:sp>
      <p:pic>
        <p:nvPicPr>
          <p:cNvPr id="83" name="Obraz 3" descr=""/>
          <p:cNvPicPr/>
          <p:nvPr/>
        </p:nvPicPr>
        <p:blipFill>
          <a:blip r:embed="rId1"/>
          <a:stretch/>
        </p:blipFill>
        <p:spPr>
          <a:xfrm>
            <a:off x="0" y="2143080"/>
            <a:ext cx="2785680" cy="3719160"/>
          </a:xfrm>
          <a:prstGeom prst="rect">
            <a:avLst/>
          </a:prstGeom>
          <a:ln>
            <a:noFill/>
          </a:ln>
        </p:spPr>
      </p:pic>
      <p:pic>
        <p:nvPicPr>
          <p:cNvPr id="84" name="Obraz 4" descr=""/>
          <p:cNvPicPr/>
          <p:nvPr/>
        </p:nvPicPr>
        <p:blipFill>
          <a:blip r:embed="rId2"/>
          <a:stretch/>
        </p:blipFill>
        <p:spPr>
          <a:xfrm>
            <a:off x="2428920" y="2214720"/>
            <a:ext cx="2371680" cy="3642840"/>
          </a:xfrm>
          <a:prstGeom prst="rect">
            <a:avLst/>
          </a:prstGeom>
          <a:ln>
            <a:noFill/>
          </a:ln>
        </p:spPr>
      </p:pic>
      <p:pic>
        <p:nvPicPr>
          <p:cNvPr id="85" name="Obraz 5" descr=""/>
          <p:cNvPicPr/>
          <p:nvPr/>
        </p:nvPicPr>
        <p:blipFill>
          <a:blip r:embed="rId3"/>
          <a:stretch/>
        </p:blipFill>
        <p:spPr>
          <a:xfrm>
            <a:off x="4786200" y="3857760"/>
            <a:ext cx="3809520" cy="2238120"/>
          </a:xfrm>
          <a:prstGeom prst="rect">
            <a:avLst/>
          </a:prstGeom>
          <a:ln>
            <a:noFill/>
          </a:ln>
        </p:spPr>
      </p:pic>
      <p:sp>
        <p:nvSpPr>
          <p:cNvPr id="86" name="CustomShape 2"/>
          <p:cNvSpPr/>
          <p:nvPr/>
        </p:nvSpPr>
        <p:spPr>
          <a:xfrm rot="1936800">
            <a:off x="4874400" y="1914840"/>
            <a:ext cx="3428640" cy="185688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3"/>
          <p:cNvSpPr/>
          <p:nvPr/>
        </p:nvSpPr>
        <p:spPr>
          <a:xfrm>
            <a:off x="1428840" y="5786280"/>
            <a:ext cx="2714400" cy="92844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TextShape 4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1000080" y="142920"/>
            <a:ext cx="6643440" cy="1310760"/>
          </a:xfrm>
          <a:prstGeom prst="rect">
            <a:avLst/>
          </a:prstGeom>
          <a:ln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pl-PL" sz="8000" spc="-1" strike="noStrike" cap="all">
                <a:solidFill>
                  <a:srgbClr val="4f81bd"/>
                </a:solidFill>
                <a:latin typeface="Calibri"/>
              </a:rPr>
              <a:t>Robotyka</a:t>
            </a:r>
            <a:endParaRPr b="0" lang="pl-PL" sz="8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5b3d7">
            <a:alpha val="76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0" y="1143000"/>
            <a:ext cx="9286560" cy="5714640"/>
          </a:xfrm>
          <a:prstGeom prst="rect">
            <a:avLst/>
          </a:prstGeom>
          <a:solidFill>
            <a:srgbClr val="f79646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 domenie robotyki rozważamy nad sztuczną inteligencją – w niektórych środowiskach robotyka jest wręcz z nią utożsamiana.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pl-PL" sz="3200" spc="-1" strike="noStrike">
                <a:solidFill>
                  <a:srgbClr val="000000"/>
                </a:solidFill>
                <a:latin typeface="Calibri"/>
              </a:rPr>
              <a:t>Jest to również dziedzina nauki i techniki zajmująca się teorią, budową i zastosowaniami robotów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i="1" lang="pl-PL" sz="3200" spc="-1" strike="noStrike">
                <a:solidFill>
                  <a:srgbClr val="000000"/>
                </a:solidFill>
                <a:latin typeface="Calibri"/>
              </a:rPr>
              <a:t>Na zajęciach z robotyki możemy nauczyć się programować, budować roboty a także ogólnej teorii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0"/>
            <a:ext cx="9143640" cy="1189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pl-PL" sz="7200" spc="-1" strike="noStrike">
                <a:solidFill>
                  <a:srgbClr val="fff1ec"/>
                </a:solidFill>
                <a:latin typeface="Calibri"/>
              </a:rPr>
              <a:t>Co to jest Robotyka?</a:t>
            </a:r>
            <a:endParaRPr b="0" lang="pl-PL" sz="7200" spc="-1" strike="noStrike">
              <a:latin typeface="Arial"/>
            </a:endParaRPr>
          </a:p>
        </p:txBody>
      </p:sp>
    </p:spTree>
  </p:cSld>
  <p:transition>
    <p:dissolve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0" y="1571760"/>
            <a:ext cx="9143640" cy="5285880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1f497d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1f497d"/>
                </a:solidFill>
                <a:latin typeface="Calibri"/>
              </a:rPr>
              <a:t>W wojsku 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-142920" y="-142920"/>
            <a:ext cx="9429480" cy="17377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pl-PL" sz="5400" spc="-1" strike="noStrike">
                <a:solidFill>
                  <a:srgbClr val="f79646"/>
                </a:solidFill>
                <a:latin typeface="Calibri"/>
              </a:rPr>
              <a:t>Gdzie wykorzystywane są roboty?</a:t>
            </a:r>
            <a:endParaRPr b="0" lang="pl-PL" sz="5400" spc="-1" strike="noStrike">
              <a:latin typeface="Arial"/>
            </a:endParaRPr>
          </a:p>
        </p:txBody>
      </p:sp>
      <p:pic>
        <p:nvPicPr>
          <p:cNvPr id="94" name="Obraz 4" descr=""/>
          <p:cNvPicPr/>
          <p:nvPr/>
        </p:nvPicPr>
        <p:blipFill>
          <a:blip r:embed="rId1"/>
          <a:stretch/>
        </p:blipFill>
        <p:spPr>
          <a:xfrm>
            <a:off x="0" y="2071800"/>
            <a:ext cx="4172400" cy="2285640"/>
          </a:xfrm>
          <a:prstGeom prst="rect">
            <a:avLst/>
          </a:prstGeom>
          <a:ln>
            <a:noFill/>
          </a:ln>
        </p:spPr>
      </p:pic>
      <p:pic>
        <p:nvPicPr>
          <p:cNvPr id="95" name="Obraz 5" descr=""/>
          <p:cNvPicPr/>
          <p:nvPr/>
        </p:nvPicPr>
        <p:blipFill>
          <a:blip r:embed="rId2"/>
          <a:stretch/>
        </p:blipFill>
        <p:spPr>
          <a:xfrm>
            <a:off x="0" y="4357800"/>
            <a:ext cx="4357440" cy="2525760"/>
          </a:xfrm>
          <a:prstGeom prst="rect">
            <a:avLst/>
          </a:prstGeom>
          <a:ln>
            <a:noFill/>
          </a:ln>
        </p:spPr>
      </p:pic>
      <p:pic>
        <p:nvPicPr>
          <p:cNvPr id="96" name="Obraz 6" descr=""/>
          <p:cNvPicPr/>
          <p:nvPr/>
        </p:nvPicPr>
        <p:blipFill>
          <a:blip r:embed="rId3"/>
          <a:stretch/>
        </p:blipFill>
        <p:spPr>
          <a:xfrm>
            <a:off x="4071960" y="3571920"/>
            <a:ext cx="5214600" cy="3472920"/>
          </a:xfrm>
          <a:prstGeom prst="rect">
            <a:avLst/>
          </a:prstGeom>
          <a:ln>
            <a:noFill/>
          </a:ln>
        </p:spPr>
      </p:pic>
    </p:spTree>
  </p:cSld>
  <p:transition>
    <p:wipe dir="d"/>
  </p:transition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0" y="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</a:rPr>
              <a:t>W życiu codziennym: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8" name="Obraz 3" descr=""/>
          <p:cNvPicPr/>
          <p:nvPr/>
        </p:nvPicPr>
        <p:blipFill>
          <a:blip r:embed="rId1"/>
          <a:stretch/>
        </p:blipFill>
        <p:spPr>
          <a:xfrm>
            <a:off x="0" y="714240"/>
            <a:ext cx="5133240" cy="2356920"/>
          </a:xfrm>
          <a:prstGeom prst="rect">
            <a:avLst/>
          </a:prstGeom>
          <a:ln>
            <a:noFill/>
          </a:ln>
        </p:spPr>
      </p:pic>
      <p:pic>
        <p:nvPicPr>
          <p:cNvPr id="99" name="Obraz 5" descr=""/>
          <p:cNvPicPr/>
          <p:nvPr/>
        </p:nvPicPr>
        <p:blipFill>
          <a:blip r:embed="rId2"/>
          <a:stretch/>
        </p:blipFill>
        <p:spPr>
          <a:xfrm>
            <a:off x="5143680" y="714240"/>
            <a:ext cx="4119840" cy="2285640"/>
          </a:xfrm>
          <a:prstGeom prst="rect">
            <a:avLst/>
          </a:prstGeom>
          <a:ln>
            <a:noFill/>
          </a:ln>
        </p:spPr>
      </p:pic>
      <p:pic>
        <p:nvPicPr>
          <p:cNvPr id="100" name="Obraz 6" descr=""/>
          <p:cNvPicPr/>
          <p:nvPr/>
        </p:nvPicPr>
        <p:blipFill>
          <a:blip r:embed="rId3"/>
          <a:stretch/>
        </p:blipFill>
        <p:spPr>
          <a:xfrm>
            <a:off x="0" y="3071880"/>
            <a:ext cx="2857320" cy="2857320"/>
          </a:xfrm>
          <a:prstGeom prst="rect">
            <a:avLst/>
          </a:prstGeom>
          <a:ln>
            <a:noFill/>
          </a:ln>
        </p:spPr>
      </p:pic>
      <p:pic>
        <p:nvPicPr>
          <p:cNvPr id="101" name="Obraz 8" descr=""/>
          <p:cNvPicPr/>
          <p:nvPr/>
        </p:nvPicPr>
        <p:blipFill>
          <a:blip r:embed="rId4"/>
          <a:stretch/>
        </p:blipFill>
        <p:spPr>
          <a:xfrm>
            <a:off x="2857320" y="3071880"/>
            <a:ext cx="3110760" cy="2142720"/>
          </a:xfrm>
          <a:prstGeom prst="rect">
            <a:avLst/>
          </a:prstGeom>
          <a:ln>
            <a:noFill/>
          </a:ln>
        </p:spPr>
      </p:pic>
      <p:pic>
        <p:nvPicPr>
          <p:cNvPr id="102" name="Obraz 9" descr=""/>
          <p:cNvPicPr/>
          <p:nvPr/>
        </p:nvPicPr>
        <p:blipFill>
          <a:blip r:embed="rId5"/>
          <a:stretch/>
        </p:blipFill>
        <p:spPr>
          <a:xfrm>
            <a:off x="5929200" y="3000240"/>
            <a:ext cx="2785680" cy="2785680"/>
          </a:xfrm>
          <a:prstGeom prst="rect">
            <a:avLst/>
          </a:prstGeom>
          <a:ln>
            <a:noFill/>
          </a:ln>
        </p:spPr>
      </p:pic>
    </p:spTree>
  </p:cSld>
  <p:transition>
    <p:pull dir="d"/>
  </p:transition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8eb4e3"/>
          </a:solidFill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ffff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ffff00"/>
                </a:solidFill>
                <a:latin typeface="Calibri"/>
              </a:rPr>
              <a:t>W domach do zabawy: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4" name="Obraz 3" descr=""/>
          <p:cNvPicPr/>
          <p:nvPr/>
        </p:nvPicPr>
        <p:blipFill>
          <a:blip r:embed="rId1"/>
          <a:stretch/>
        </p:blipFill>
        <p:spPr>
          <a:xfrm>
            <a:off x="0" y="500040"/>
            <a:ext cx="2856960" cy="2856960"/>
          </a:xfrm>
          <a:prstGeom prst="rect">
            <a:avLst/>
          </a:prstGeom>
          <a:ln>
            <a:noFill/>
          </a:ln>
        </p:spPr>
      </p:pic>
      <p:pic>
        <p:nvPicPr>
          <p:cNvPr id="105" name="Obraz 4" descr=""/>
          <p:cNvPicPr/>
          <p:nvPr/>
        </p:nvPicPr>
        <p:blipFill>
          <a:blip r:embed="rId2"/>
          <a:stretch/>
        </p:blipFill>
        <p:spPr>
          <a:xfrm>
            <a:off x="2857320" y="500040"/>
            <a:ext cx="2999880" cy="2999880"/>
          </a:xfrm>
          <a:prstGeom prst="rect">
            <a:avLst/>
          </a:prstGeom>
          <a:ln>
            <a:noFill/>
          </a:ln>
        </p:spPr>
      </p:pic>
      <p:pic>
        <p:nvPicPr>
          <p:cNvPr id="106" name="Obraz 5" descr=""/>
          <p:cNvPicPr/>
          <p:nvPr/>
        </p:nvPicPr>
        <p:blipFill>
          <a:blip r:embed="rId3"/>
          <a:stretch/>
        </p:blipFill>
        <p:spPr>
          <a:xfrm>
            <a:off x="0" y="3357720"/>
            <a:ext cx="4483080" cy="2356920"/>
          </a:xfrm>
          <a:prstGeom prst="rect">
            <a:avLst/>
          </a:prstGeom>
          <a:ln>
            <a:noFill/>
          </a:ln>
        </p:spPr>
      </p:pic>
      <p:pic>
        <p:nvPicPr>
          <p:cNvPr id="107" name="Obraz 6" descr=""/>
          <p:cNvPicPr/>
          <p:nvPr/>
        </p:nvPicPr>
        <p:blipFill>
          <a:blip r:embed="rId4"/>
          <a:stretch/>
        </p:blipFill>
        <p:spPr>
          <a:xfrm>
            <a:off x="4357800" y="3500280"/>
            <a:ext cx="5051160" cy="2809440"/>
          </a:xfrm>
          <a:prstGeom prst="rect">
            <a:avLst/>
          </a:prstGeom>
          <a:ln>
            <a:noFill/>
          </a:ln>
        </p:spPr>
      </p:pic>
      <p:pic>
        <p:nvPicPr>
          <p:cNvPr id="108" name="Obraz 7" descr=""/>
          <p:cNvPicPr/>
          <p:nvPr/>
        </p:nvPicPr>
        <p:blipFill>
          <a:blip r:embed="rId5"/>
          <a:stretch/>
        </p:blipFill>
        <p:spPr>
          <a:xfrm>
            <a:off x="5691240" y="1428840"/>
            <a:ext cx="3452400" cy="207144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0" y="0"/>
            <a:ext cx="9143640" cy="4525560"/>
          </a:xfrm>
          <a:prstGeom prst="rect">
            <a:avLst/>
          </a:prstGeom>
          <a:solidFill>
            <a:srgbClr val="604a7b"/>
          </a:solidFill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pl-PL" sz="3200" spc="-1" strike="noStrike">
                <a:solidFill>
                  <a:srgbClr val="c0504d"/>
                </a:solidFill>
                <a:latin typeface="Calibri"/>
              </a:rPr>
              <a:t>Roboty w przyszłości mogą zastąpić pracę człowieka ponieważ: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c0504d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c0504d"/>
                </a:solidFill>
                <a:latin typeface="Calibri"/>
              </a:rPr>
              <a:t>Roboty nie mogą chorować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c0504d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c0504d"/>
                </a:solidFill>
                <a:latin typeface="Calibri"/>
              </a:rPr>
              <a:t>Roboty się nie meczą 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c0504d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c0504d"/>
                </a:solidFill>
                <a:latin typeface="Calibri"/>
              </a:rPr>
              <a:t>Technologia robotów jest co raz bardziej rozwijana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c0504d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c0504d"/>
                </a:solidFill>
                <a:latin typeface="Calibri"/>
              </a:rPr>
              <a:t>Nie dawno rozpoczęto testy samochodów, które są prowadzone same bez kierowcy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c0504d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c0504d"/>
                </a:solidFill>
                <a:latin typeface="Calibri"/>
              </a:rPr>
              <a:t>Firma Ford ogłosiła, że do 2021 roku wypuści do seryjnej produkcji autonomiczny samochód. Na innowacyjnej technologii ma przede wszystkim skorzystać transport publiczny i korporacje taksówkarskie, aby ograniczyć wynagrodzenia należne kierowcom.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c0504d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c0504d"/>
                </a:solidFill>
                <a:latin typeface="Calibri"/>
              </a:rPr>
              <a:t>Ludzie wykorzystują roboty praktycznie codziennie</a:t>
            </a: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pl-PL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0" name="Obraz 3" descr=""/>
          <p:cNvPicPr/>
          <p:nvPr/>
        </p:nvPicPr>
        <p:blipFill>
          <a:blip r:embed="rId1"/>
          <a:stretch/>
        </p:blipFill>
        <p:spPr>
          <a:xfrm>
            <a:off x="0" y="4525560"/>
            <a:ext cx="5040000" cy="2406600"/>
          </a:xfrm>
          <a:prstGeom prst="rect">
            <a:avLst/>
          </a:prstGeom>
          <a:ln>
            <a:noFill/>
          </a:ln>
        </p:spPr>
      </p:pic>
      <p:pic>
        <p:nvPicPr>
          <p:cNvPr id="111" name="Obraz 4" descr=""/>
          <p:cNvPicPr/>
          <p:nvPr/>
        </p:nvPicPr>
        <p:blipFill>
          <a:blip r:embed="rId2"/>
          <a:stretch/>
        </p:blipFill>
        <p:spPr>
          <a:xfrm>
            <a:off x="4968000" y="4525560"/>
            <a:ext cx="4176000" cy="2346120"/>
          </a:xfrm>
          <a:prstGeom prst="rect">
            <a:avLst/>
          </a:prstGeom>
          <a:ln>
            <a:noFill/>
          </a:ln>
        </p:spPr>
      </p:pic>
    </p:spTree>
  </p:cSld>
  <p:transition>
    <p:pull dir="rd"/>
  </p:transition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76000"/>
          </a:blip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357200" y="2071800"/>
            <a:ext cx="6168600" cy="173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pl-PL" sz="5400" spc="49" strike="noStrike">
                <a:solidFill>
                  <a:srgbClr val="e0322d"/>
                </a:solidFill>
                <a:latin typeface="Calibri"/>
              </a:rPr>
              <a:t>KONIEC! DZIĘKUJE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5400" spc="49" strike="noStrike">
                <a:solidFill>
                  <a:srgbClr val="e0322d"/>
                </a:solidFill>
                <a:latin typeface="Calibri"/>
              </a:rPr>
              <a:t>ZA UWAGĘ</a:t>
            </a:r>
            <a:endParaRPr b="0" lang="pl-PL" sz="54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Application>LibreOffice/6.0.1.1$Windows_x86 LibreOffice_project/60bfb1526849283ce2491346ed2aa51c465abfe6</Application>
  <Words>105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2018-02-06T12:05:26Z</dcterms:created>
  <dc:creator>Marcin Marcin</dc:creator>
  <dc:description/>
  <dc:language>pl-PL</dc:language>
  <cp:lastModifiedBy/>
  <dcterms:modified xsi:type="dcterms:W3CDTF">2018-03-26T17:40:27Z</dcterms:modified>
  <cp:revision>12</cp:revision>
  <dc:subject/>
  <dc:title>ROBOTYKA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